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Corben" panose="020B0604020202020204" charset="0"/>
      <p:regular r:id="rId42"/>
      <p:bold r:id="rId43"/>
    </p:embeddedFont>
    <p:embeddedFont>
      <p:font typeface="Quattrocento Sans" panose="020B05020500000200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nqmWCcGZv0R3fVctKknxEv15I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721FC-0364-40A1-B52C-C85ACAF471B2}" v="26" dt="2023-08-06T16:05:13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8" name="Google Shape;12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0" name="Google Shape;14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6" name="Google Shape;14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37febebe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3" name="Google Shape;1413;g237febebe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0" name="Google Shape;14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6" name="Google Shape;142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3" name="Google Shape;14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37febebef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0" name="Google Shape;1440;g237febebef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37febebef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6" name="Google Shape;1446;g237febebef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37febebef0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2" name="Google Shape;1452;g237febebef0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9" name="Google Shape;14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37febebef0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6" name="Google Shape;1466;g237febebef0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37febebef0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2" name="Google Shape;1472;g237febebef0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37febebef0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8" name="Google Shape;1478;g237febebef0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3" name="Google Shape;14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4" name="Google Shape;148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4" name="Google Shape;14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0" name="Google Shape;15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6" name="Google Shape;15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7" name="Google Shape;15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26" name="Google Shape;152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0" name="Google Shape;15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380280c0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380280c0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9" name="Google Shape;134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37fbc4a0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3" name="Google Shape;1363;g237fbc4a0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4" name="Google Shape;1364;g237fbc4a02f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2" name="Google Shape;13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37fbc4a02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0" name="Google Shape;1380;g237fbc4a02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7" name="Google Shape;13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4" name="Google Shape;13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 txBox="1">
            <a:spLocks noGrp="1"/>
          </p:cNvSpPr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0"/>
          <p:cNvSpPr txBox="1">
            <a:spLocks noGrp="1"/>
          </p:cNvSpPr>
          <p:nvPr>
            <p:ph type="subTitle" idx="1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0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0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0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0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0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0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0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0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0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0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0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0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0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0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0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0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0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0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0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0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0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0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0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0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0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0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0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0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0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0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0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0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0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0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0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0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0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0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0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0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0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0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0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0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0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0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0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0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0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0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0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0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0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0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0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0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0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0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0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0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0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0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0"/>
          <p:cNvSpPr txBox="1">
            <a:spLocks noGrp="1"/>
          </p:cNvSpPr>
          <p:nvPr>
            <p:ph type="dt" idx="10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9"/>
          <p:cNvSpPr txBox="1">
            <a:spLocks noGrp="1"/>
          </p:cNvSpPr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9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0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40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ile">
  <p:cSld name="Title Sile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1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41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1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4" name="Google Shape;674;p41"/>
          <p:cNvSpPr txBox="1">
            <a:spLocks noGrp="1"/>
          </p:cNvSpPr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2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42"/>
          <p:cNvSpPr/>
          <p:nvPr/>
        </p:nvSpPr>
        <p:spPr>
          <a:xfrm>
            <a:off x="729439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42"/>
          <p:cNvSpPr/>
          <p:nvPr/>
        </p:nvSpPr>
        <p:spPr>
          <a:xfrm>
            <a:off x="763715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42"/>
          <p:cNvSpPr/>
          <p:nvPr/>
        </p:nvSpPr>
        <p:spPr>
          <a:xfrm>
            <a:off x="7979912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2"/>
          <p:cNvSpPr/>
          <p:nvPr/>
        </p:nvSpPr>
        <p:spPr>
          <a:xfrm>
            <a:off x="832267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2"/>
          <p:cNvSpPr/>
          <p:nvPr/>
        </p:nvSpPr>
        <p:spPr>
          <a:xfrm>
            <a:off x="8665433" y="252400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2"/>
          <p:cNvSpPr/>
          <p:nvPr/>
        </p:nvSpPr>
        <p:spPr>
          <a:xfrm>
            <a:off x="9008201" y="252400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2"/>
          <p:cNvSpPr/>
          <p:nvPr/>
        </p:nvSpPr>
        <p:spPr>
          <a:xfrm>
            <a:off x="883281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2"/>
          <p:cNvSpPr/>
          <p:nvPr/>
        </p:nvSpPr>
        <p:spPr>
          <a:xfrm>
            <a:off x="849005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2"/>
          <p:cNvSpPr/>
          <p:nvPr/>
        </p:nvSpPr>
        <p:spPr>
          <a:xfrm>
            <a:off x="8147290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2"/>
          <p:cNvSpPr/>
          <p:nvPr/>
        </p:nvSpPr>
        <p:spPr>
          <a:xfrm>
            <a:off x="7804531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2"/>
          <p:cNvSpPr/>
          <p:nvPr/>
        </p:nvSpPr>
        <p:spPr>
          <a:xfrm>
            <a:off x="7461769" y="269134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2"/>
          <p:cNvSpPr/>
          <p:nvPr/>
        </p:nvSpPr>
        <p:spPr>
          <a:xfrm>
            <a:off x="729439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2"/>
          <p:cNvSpPr/>
          <p:nvPr/>
        </p:nvSpPr>
        <p:spPr>
          <a:xfrm>
            <a:off x="763715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2"/>
          <p:cNvSpPr/>
          <p:nvPr/>
        </p:nvSpPr>
        <p:spPr>
          <a:xfrm>
            <a:off x="7979912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2"/>
          <p:cNvSpPr/>
          <p:nvPr/>
        </p:nvSpPr>
        <p:spPr>
          <a:xfrm>
            <a:off x="832267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2"/>
          <p:cNvSpPr/>
          <p:nvPr/>
        </p:nvSpPr>
        <p:spPr>
          <a:xfrm>
            <a:off x="8665433" y="285867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2"/>
          <p:cNvSpPr/>
          <p:nvPr/>
        </p:nvSpPr>
        <p:spPr>
          <a:xfrm>
            <a:off x="9008201" y="285867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2"/>
          <p:cNvSpPr/>
          <p:nvPr/>
        </p:nvSpPr>
        <p:spPr>
          <a:xfrm>
            <a:off x="883281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2"/>
          <p:cNvSpPr/>
          <p:nvPr/>
        </p:nvSpPr>
        <p:spPr>
          <a:xfrm>
            <a:off x="849005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2"/>
          <p:cNvSpPr/>
          <p:nvPr/>
        </p:nvSpPr>
        <p:spPr>
          <a:xfrm>
            <a:off x="8147290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2"/>
          <p:cNvSpPr/>
          <p:nvPr/>
        </p:nvSpPr>
        <p:spPr>
          <a:xfrm>
            <a:off x="7804531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2"/>
          <p:cNvSpPr/>
          <p:nvPr/>
        </p:nvSpPr>
        <p:spPr>
          <a:xfrm>
            <a:off x="7461769" y="302601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2"/>
          <p:cNvSpPr/>
          <p:nvPr/>
        </p:nvSpPr>
        <p:spPr>
          <a:xfrm>
            <a:off x="729439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2"/>
          <p:cNvSpPr/>
          <p:nvPr/>
        </p:nvSpPr>
        <p:spPr>
          <a:xfrm>
            <a:off x="763715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2"/>
          <p:cNvSpPr/>
          <p:nvPr/>
        </p:nvSpPr>
        <p:spPr>
          <a:xfrm>
            <a:off x="7979912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2"/>
          <p:cNvSpPr/>
          <p:nvPr/>
        </p:nvSpPr>
        <p:spPr>
          <a:xfrm>
            <a:off x="832267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2"/>
          <p:cNvSpPr/>
          <p:nvPr/>
        </p:nvSpPr>
        <p:spPr>
          <a:xfrm>
            <a:off x="8665433" y="319334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2"/>
          <p:cNvSpPr/>
          <p:nvPr/>
        </p:nvSpPr>
        <p:spPr>
          <a:xfrm>
            <a:off x="9008201" y="319334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883281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849005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2"/>
          <p:cNvSpPr/>
          <p:nvPr/>
        </p:nvSpPr>
        <p:spPr>
          <a:xfrm>
            <a:off x="8147290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2"/>
          <p:cNvSpPr/>
          <p:nvPr/>
        </p:nvSpPr>
        <p:spPr>
          <a:xfrm>
            <a:off x="7804531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2"/>
          <p:cNvSpPr/>
          <p:nvPr/>
        </p:nvSpPr>
        <p:spPr>
          <a:xfrm>
            <a:off x="7461769" y="336068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2"/>
          <p:cNvSpPr/>
          <p:nvPr/>
        </p:nvSpPr>
        <p:spPr>
          <a:xfrm>
            <a:off x="729439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2"/>
          <p:cNvSpPr/>
          <p:nvPr/>
        </p:nvSpPr>
        <p:spPr>
          <a:xfrm>
            <a:off x="763715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2"/>
          <p:cNvSpPr/>
          <p:nvPr/>
        </p:nvSpPr>
        <p:spPr>
          <a:xfrm>
            <a:off x="7979912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2"/>
          <p:cNvSpPr/>
          <p:nvPr/>
        </p:nvSpPr>
        <p:spPr>
          <a:xfrm>
            <a:off x="832267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2"/>
          <p:cNvSpPr/>
          <p:nvPr/>
        </p:nvSpPr>
        <p:spPr>
          <a:xfrm>
            <a:off x="8665433" y="352801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2"/>
          <p:cNvSpPr/>
          <p:nvPr/>
        </p:nvSpPr>
        <p:spPr>
          <a:xfrm>
            <a:off x="9008201" y="352801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17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2"/>
          <p:cNvSpPr/>
          <p:nvPr/>
        </p:nvSpPr>
        <p:spPr>
          <a:xfrm>
            <a:off x="883281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2"/>
          <p:cNvSpPr/>
          <p:nvPr/>
        </p:nvSpPr>
        <p:spPr>
          <a:xfrm>
            <a:off x="849005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2"/>
          <p:cNvSpPr/>
          <p:nvPr/>
        </p:nvSpPr>
        <p:spPr>
          <a:xfrm>
            <a:off x="8147290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2"/>
          <p:cNvSpPr/>
          <p:nvPr/>
        </p:nvSpPr>
        <p:spPr>
          <a:xfrm>
            <a:off x="7804531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2"/>
          <p:cNvSpPr/>
          <p:nvPr/>
        </p:nvSpPr>
        <p:spPr>
          <a:xfrm>
            <a:off x="7461769" y="369535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2"/>
          <p:cNvSpPr/>
          <p:nvPr/>
        </p:nvSpPr>
        <p:spPr>
          <a:xfrm>
            <a:off x="729439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2"/>
          <p:cNvSpPr/>
          <p:nvPr/>
        </p:nvSpPr>
        <p:spPr>
          <a:xfrm>
            <a:off x="763715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2"/>
          <p:cNvSpPr/>
          <p:nvPr/>
        </p:nvSpPr>
        <p:spPr>
          <a:xfrm>
            <a:off x="7979912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2"/>
          <p:cNvSpPr/>
          <p:nvPr/>
        </p:nvSpPr>
        <p:spPr>
          <a:xfrm>
            <a:off x="832267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2"/>
          <p:cNvSpPr/>
          <p:nvPr/>
        </p:nvSpPr>
        <p:spPr>
          <a:xfrm>
            <a:off x="8665433" y="386268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2"/>
          <p:cNvSpPr/>
          <p:nvPr/>
        </p:nvSpPr>
        <p:spPr>
          <a:xfrm>
            <a:off x="9008201" y="3862688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2"/>
          <p:cNvSpPr/>
          <p:nvPr/>
        </p:nvSpPr>
        <p:spPr>
          <a:xfrm>
            <a:off x="883281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2"/>
          <p:cNvSpPr/>
          <p:nvPr/>
        </p:nvSpPr>
        <p:spPr>
          <a:xfrm>
            <a:off x="849005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2"/>
          <p:cNvSpPr/>
          <p:nvPr/>
        </p:nvSpPr>
        <p:spPr>
          <a:xfrm>
            <a:off x="8147290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2"/>
          <p:cNvSpPr/>
          <p:nvPr/>
        </p:nvSpPr>
        <p:spPr>
          <a:xfrm>
            <a:off x="7804531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2"/>
          <p:cNvSpPr/>
          <p:nvPr/>
        </p:nvSpPr>
        <p:spPr>
          <a:xfrm>
            <a:off x="7461769" y="403003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2"/>
          <p:cNvSpPr/>
          <p:nvPr/>
        </p:nvSpPr>
        <p:spPr>
          <a:xfrm>
            <a:off x="729439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2"/>
          <p:cNvSpPr/>
          <p:nvPr/>
        </p:nvSpPr>
        <p:spPr>
          <a:xfrm>
            <a:off x="763715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2"/>
          <p:cNvSpPr/>
          <p:nvPr/>
        </p:nvSpPr>
        <p:spPr>
          <a:xfrm>
            <a:off x="7979912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2"/>
          <p:cNvSpPr/>
          <p:nvPr/>
        </p:nvSpPr>
        <p:spPr>
          <a:xfrm>
            <a:off x="832267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2"/>
          <p:cNvSpPr/>
          <p:nvPr/>
        </p:nvSpPr>
        <p:spPr>
          <a:xfrm>
            <a:off x="8665433" y="419742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2"/>
          <p:cNvSpPr/>
          <p:nvPr/>
        </p:nvSpPr>
        <p:spPr>
          <a:xfrm>
            <a:off x="9008201" y="4197424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444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2"/>
          <p:cNvSpPr/>
          <p:nvPr/>
        </p:nvSpPr>
        <p:spPr>
          <a:xfrm>
            <a:off x="883281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2"/>
          <p:cNvSpPr/>
          <p:nvPr/>
        </p:nvSpPr>
        <p:spPr>
          <a:xfrm>
            <a:off x="849005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8147290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2"/>
          <p:cNvSpPr/>
          <p:nvPr/>
        </p:nvSpPr>
        <p:spPr>
          <a:xfrm>
            <a:off x="7804531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2"/>
          <p:cNvSpPr/>
          <p:nvPr/>
        </p:nvSpPr>
        <p:spPr>
          <a:xfrm>
            <a:off x="7461769" y="436475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2"/>
          <p:cNvSpPr/>
          <p:nvPr/>
        </p:nvSpPr>
        <p:spPr>
          <a:xfrm>
            <a:off x="729439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2"/>
          <p:cNvSpPr/>
          <p:nvPr/>
        </p:nvSpPr>
        <p:spPr>
          <a:xfrm>
            <a:off x="763715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2"/>
          <p:cNvSpPr/>
          <p:nvPr/>
        </p:nvSpPr>
        <p:spPr>
          <a:xfrm>
            <a:off x="7979912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2"/>
          <p:cNvSpPr/>
          <p:nvPr/>
        </p:nvSpPr>
        <p:spPr>
          <a:xfrm>
            <a:off x="832267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2"/>
          <p:cNvSpPr/>
          <p:nvPr/>
        </p:nvSpPr>
        <p:spPr>
          <a:xfrm>
            <a:off x="8665433" y="4532093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2"/>
          <p:cNvSpPr/>
          <p:nvPr/>
        </p:nvSpPr>
        <p:spPr>
          <a:xfrm>
            <a:off x="9008201" y="4532093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508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2"/>
          <p:cNvSpPr/>
          <p:nvPr/>
        </p:nvSpPr>
        <p:spPr>
          <a:xfrm>
            <a:off x="883281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2"/>
          <p:cNvSpPr/>
          <p:nvPr/>
        </p:nvSpPr>
        <p:spPr>
          <a:xfrm>
            <a:off x="849005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2"/>
          <p:cNvSpPr/>
          <p:nvPr/>
        </p:nvSpPr>
        <p:spPr>
          <a:xfrm>
            <a:off x="8147290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2"/>
          <p:cNvSpPr/>
          <p:nvPr/>
        </p:nvSpPr>
        <p:spPr>
          <a:xfrm>
            <a:off x="7804531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2"/>
          <p:cNvSpPr/>
          <p:nvPr/>
        </p:nvSpPr>
        <p:spPr>
          <a:xfrm>
            <a:off x="7461769" y="4699428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2"/>
          <p:cNvSpPr/>
          <p:nvPr/>
        </p:nvSpPr>
        <p:spPr>
          <a:xfrm>
            <a:off x="729439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2"/>
          <p:cNvSpPr/>
          <p:nvPr/>
        </p:nvSpPr>
        <p:spPr>
          <a:xfrm>
            <a:off x="763715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2"/>
          <p:cNvSpPr/>
          <p:nvPr/>
        </p:nvSpPr>
        <p:spPr>
          <a:xfrm>
            <a:off x="7979912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2"/>
          <p:cNvSpPr/>
          <p:nvPr/>
        </p:nvSpPr>
        <p:spPr>
          <a:xfrm>
            <a:off x="832267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2"/>
          <p:cNvSpPr/>
          <p:nvPr/>
        </p:nvSpPr>
        <p:spPr>
          <a:xfrm>
            <a:off x="8665433" y="4866774"/>
            <a:ext cx="62416" cy="75907"/>
          </a:xfrm>
          <a:custGeom>
            <a:avLst/>
            <a:gdLst/>
            <a:ahLst/>
            <a:cxnLst/>
            <a:rect l="l" t="t" r="r" b="b"/>
            <a:pathLst>
              <a:path w="184213" h="160591" extrusionOk="0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2"/>
          <p:cNvSpPr/>
          <p:nvPr/>
        </p:nvSpPr>
        <p:spPr>
          <a:xfrm>
            <a:off x="9008200" y="4866774"/>
            <a:ext cx="62448" cy="75907"/>
          </a:xfrm>
          <a:custGeom>
            <a:avLst/>
            <a:gdLst/>
            <a:ahLst/>
            <a:cxnLst/>
            <a:rect l="l" t="t" r="r" b="b"/>
            <a:pathLst>
              <a:path w="184308" h="160591" extrusionOk="0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w="5715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2"/>
          <p:cNvSpPr/>
          <p:nvPr/>
        </p:nvSpPr>
        <p:spPr>
          <a:xfrm>
            <a:off x="883281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2"/>
          <p:cNvSpPr/>
          <p:nvPr/>
        </p:nvSpPr>
        <p:spPr>
          <a:xfrm>
            <a:off x="849005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2"/>
          <p:cNvSpPr/>
          <p:nvPr/>
        </p:nvSpPr>
        <p:spPr>
          <a:xfrm>
            <a:off x="8147290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2"/>
          <p:cNvSpPr/>
          <p:nvPr/>
        </p:nvSpPr>
        <p:spPr>
          <a:xfrm>
            <a:off x="7804531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2"/>
          <p:cNvSpPr/>
          <p:nvPr/>
        </p:nvSpPr>
        <p:spPr>
          <a:xfrm>
            <a:off x="7461769" y="503416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635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2"/>
          <p:cNvSpPr/>
          <p:nvPr/>
        </p:nvSpPr>
        <p:spPr>
          <a:xfrm>
            <a:off x="729439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2"/>
          <p:cNvSpPr/>
          <p:nvPr/>
        </p:nvSpPr>
        <p:spPr>
          <a:xfrm>
            <a:off x="763715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2"/>
          <p:cNvSpPr/>
          <p:nvPr/>
        </p:nvSpPr>
        <p:spPr>
          <a:xfrm>
            <a:off x="7979912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2"/>
          <p:cNvSpPr/>
          <p:nvPr/>
        </p:nvSpPr>
        <p:spPr>
          <a:xfrm>
            <a:off x="832267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2"/>
          <p:cNvSpPr/>
          <p:nvPr/>
        </p:nvSpPr>
        <p:spPr>
          <a:xfrm>
            <a:off x="8665433" y="2189339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2"/>
          <p:cNvSpPr/>
          <p:nvPr/>
        </p:nvSpPr>
        <p:spPr>
          <a:xfrm>
            <a:off x="9008201" y="2189339"/>
            <a:ext cx="62446" cy="75863"/>
          </a:xfrm>
          <a:custGeom>
            <a:avLst/>
            <a:gdLst/>
            <a:ahLst/>
            <a:cxnLst/>
            <a:rect l="l" t="t" r="r" b="b"/>
            <a:pathLst>
              <a:path w="184308" h="160496" extrusionOk="0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w="11425" cap="rnd" cmpd="sng">
            <a:solidFill>
              <a:schemeClr val="accent1">
                <a:alpha val="89019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2"/>
          <p:cNvSpPr/>
          <p:nvPr/>
        </p:nvSpPr>
        <p:spPr>
          <a:xfrm>
            <a:off x="883281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2"/>
          <p:cNvSpPr/>
          <p:nvPr/>
        </p:nvSpPr>
        <p:spPr>
          <a:xfrm>
            <a:off x="849005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2"/>
          <p:cNvSpPr/>
          <p:nvPr/>
        </p:nvSpPr>
        <p:spPr>
          <a:xfrm>
            <a:off x="8147290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2"/>
          <p:cNvSpPr/>
          <p:nvPr/>
        </p:nvSpPr>
        <p:spPr>
          <a:xfrm>
            <a:off x="7804531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2"/>
          <p:cNvSpPr/>
          <p:nvPr/>
        </p:nvSpPr>
        <p:spPr>
          <a:xfrm>
            <a:off x="7461769" y="2356674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2700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2"/>
          <p:cNvSpPr/>
          <p:nvPr/>
        </p:nvSpPr>
        <p:spPr>
          <a:xfrm>
            <a:off x="883281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2"/>
          <p:cNvSpPr/>
          <p:nvPr/>
        </p:nvSpPr>
        <p:spPr>
          <a:xfrm>
            <a:off x="849005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2"/>
          <p:cNvSpPr/>
          <p:nvPr/>
        </p:nvSpPr>
        <p:spPr>
          <a:xfrm>
            <a:off x="8147290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2"/>
          <p:cNvSpPr/>
          <p:nvPr/>
        </p:nvSpPr>
        <p:spPr>
          <a:xfrm>
            <a:off x="7804531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2"/>
          <p:cNvSpPr/>
          <p:nvPr/>
        </p:nvSpPr>
        <p:spPr>
          <a:xfrm>
            <a:off x="7461769" y="2022005"/>
            <a:ext cx="62416" cy="75863"/>
          </a:xfrm>
          <a:custGeom>
            <a:avLst/>
            <a:gdLst/>
            <a:ahLst/>
            <a:cxnLst/>
            <a:rect l="l" t="t" r="r" b="b"/>
            <a:pathLst>
              <a:path w="184213" h="160496" extrusionOk="0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w="10775" cap="rnd" cmpd="sng">
            <a:solidFill>
              <a:schemeClr val="accent1">
                <a:alpha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2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body" idx="1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5" name="Google Shape;785;p42"/>
          <p:cNvSpPr txBox="1">
            <a:spLocks noGrp="1"/>
          </p:cNvSpPr>
          <p:nvPr>
            <p:ph type="body" idx="2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body" idx="3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7" name="Google Shape;787;p42"/>
          <p:cNvSpPr txBox="1">
            <a:spLocks noGrp="1"/>
          </p:cNvSpPr>
          <p:nvPr>
            <p:ph type="body" idx="4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body" idx="5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9" name="Google Shape;789;p42"/>
          <p:cNvSpPr txBox="1">
            <a:spLocks noGrp="1"/>
          </p:cNvSpPr>
          <p:nvPr>
            <p:ph type="body" idx="6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ldNum" idx="12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3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3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4" name="Google Shape;794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44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797" name="Google Shape;797;p44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44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44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44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44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44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44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44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44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44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44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44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44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44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44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44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44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44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44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44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44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44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44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44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44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44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44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44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44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44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44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44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44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44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44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44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44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44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44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44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44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44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44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44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44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44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44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44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44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44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44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44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44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44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44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44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44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44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44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44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44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44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44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44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44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44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44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44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44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44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44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44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44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44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44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44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44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44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44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44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44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44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44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44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44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44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44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44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44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44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44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44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44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44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44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44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44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44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44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44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44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44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44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44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44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44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44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44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44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44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44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44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44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44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44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44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44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44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44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44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44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44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44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44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44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44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44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44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44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44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44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44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44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44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44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44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44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44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44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44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44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44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44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44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44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44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44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44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44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44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44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44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44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44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44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44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44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44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44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44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44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44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44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44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44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44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44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44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44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44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44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44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44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44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44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44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44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44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44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44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44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44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44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44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44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44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44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44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44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44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44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44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44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44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44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44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44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44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44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44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44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44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44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44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44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44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44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44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44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44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44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44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44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44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44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44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44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44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44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44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44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44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44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44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44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44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44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44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44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44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44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44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44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44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44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44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44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44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44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44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44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44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44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44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44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44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44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44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44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44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44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44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44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44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44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44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44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44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44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2" name="Google Shape;1082;p44"/>
          <p:cNvSpPr/>
          <p:nvPr/>
        </p:nvSpPr>
        <p:spPr>
          <a:xfrm rot="-5400000">
            <a:off x="4314975" y="314475"/>
            <a:ext cx="3169350" cy="6488701"/>
          </a:xfrm>
          <a:custGeom>
            <a:avLst/>
            <a:gdLst/>
            <a:ahLst/>
            <a:cxnLst/>
            <a:rect l="l" t="t" r="r" b="b"/>
            <a:pathLst>
              <a:path w="4225800" h="8649348" extrusionOk="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3" name="Google Shape;1083;p44"/>
          <p:cNvSpPr txBox="1">
            <a:spLocks noGrp="1"/>
          </p:cNvSpPr>
          <p:nvPr>
            <p:ph type="ftr" idx="11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44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44"/>
          <p:cNvSpPr txBox="1">
            <a:spLocks noGrp="1"/>
          </p:cNvSpPr>
          <p:nvPr>
            <p:ph type="body" idx="1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44"/>
          <p:cNvSpPr txBox="1">
            <a:spLocks noGrp="1"/>
          </p:cNvSpPr>
          <p:nvPr>
            <p:ph type="body" idx="2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44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0" name="Google Shape;1090;p45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45"/>
          <p:cNvSpPr txBox="1">
            <a:spLocks noGrp="1"/>
          </p:cNvSpPr>
          <p:nvPr>
            <p:ph type="sldNum" idx="12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2" name="Google Shape;1092;p45"/>
          <p:cNvSpPr>
            <a:spLocks noGrp="1"/>
          </p:cNvSpPr>
          <p:nvPr>
            <p:ph type="pic" idx="2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3" name="Google Shape;1093;p45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4" name="Google Shape;1094;p45"/>
            <p:cNvSpPr/>
            <p:nvPr/>
          </p:nvSpPr>
          <p:spPr>
            <a:xfrm>
              <a:off x="9592691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10049586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1050648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10963375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11420270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11877175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12100277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11643382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11186488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1072959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1027269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981580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9592691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10049586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1050648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10963375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11420270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11877175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12100277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11643382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11186488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072959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1027269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981580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9592691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10049586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1050648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10963375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11420270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11877175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12100277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11643382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11186488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1072959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1027269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981580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9592691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10049586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1050648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10963375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11420270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11877175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12100277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11643382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11186488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1072959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1027269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981580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9592691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10049586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1050648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10963375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11420270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11877175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12100277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11643382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11186488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1072959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1027269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981580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9592691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10049586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1050648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10963375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11420270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11877175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12100277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11643382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11186488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1072959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1027269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981580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9592691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10049586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1050648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10963375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11420270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11877175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12100277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11643382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11186488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1072959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1027269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981580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9592691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10049586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1050648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10963375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11420270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11877174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12100277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11643382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11186488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1072959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1027269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981580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9592691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10049586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1050648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10963375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11420270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11877175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12100277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11643382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11186488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1072959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1027269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981580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825662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87135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917041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9393529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89366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847974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8022783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825662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87135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917041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9393529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89366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847974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8022783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825662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87135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917041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9393529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89366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847974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8022783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825662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87135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917041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9393529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89366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847974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8022783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825662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87135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917041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9393529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89366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847974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8022783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825662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87135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917041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9393529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89366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847974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8022783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825662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87135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917041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9393529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89366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847974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8022783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825662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87135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917041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9393529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89366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847974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8022783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825662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87135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917041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9393529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89366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847974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8022783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12100277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11643382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11186488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1072959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1027269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981580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9393529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89366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847974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8022783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5" name="Google Shape;1275;p45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6" name="Google Shape;1276;p4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77" name="Google Shape;1277;p45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7"/>
          <p:cNvSpPr txBox="1">
            <a:spLocks noGrp="1"/>
          </p:cNvSpPr>
          <p:nvPr>
            <p:ph type="body" idx="1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1" name="Google Shape;1281;p47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4" name="Google Shape;1284;p47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sz="1800" b="0" i="0" u="none" strike="noStrike" cap="non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5" name="Google Shape;128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">
  <p:cSld name="1_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8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8" name="Google Shape;1288;p48"/>
          <p:cNvSpPr txBox="1">
            <a:spLocks noGrp="1"/>
          </p:cNvSpPr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48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te">
  <p:cSld name="Qut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 rot="10800000" flipH="1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1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1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1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1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1"/>
          <p:cNvSpPr>
            <a:spLocks noGrp="1"/>
          </p:cNvSpPr>
          <p:nvPr>
            <p:ph type="pic" idx="2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1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2" name="Google Shape;522;p31" descr="A picture containing symbol, font, logo,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1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4000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295" name="Google Shape;12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2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2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3"/>
          <p:cNvSpPr txBox="1">
            <a:spLocks noGrp="1"/>
          </p:cNvSpPr>
          <p:nvPr>
            <p:ph type="body" idx="1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33"/>
          <p:cNvSpPr txBox="1">
            <a:spLocks noGrp="1"/>
          </p:cNvSpPr>
          <p:nvPr>
            <p:ph type="dt" idx="10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3"/>
          <p:cNvSpPr txBox="1">
            <a:spLocks noGrp="1"/>
          </p:cNvSpPr>
          <p:nvPr>
            <p:ph type="ftr" idx="11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3"/>
          <p:cNvSpPr txBox="1">
            <a:spLocks noGrp="1"/>
          </p:cNvSpPr>
          <p:nvPr>
            <p:ph type="sldNum" idx="12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37" name="Google Shape;537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38" name="Google Shape;53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35"/>
          <p:cNvSpPr txBox="1">
            <a:spLocks noGrp="1"/>
          </p:cNvSpPr>
          <p:nvPr>
            <p:ph type="ftr" idx="11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42" name="Google Shape;542;p35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43" name="Google Shape;543;p35"/>
            <p:cNvSpPr/>
            <p:nvPr/>
          </p:nvSpPr>
          <p:spPr>
            <a:xfrm>
              <a:off x="9723323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10180218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1063711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11094007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11550902" y="336534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12007807" y="336534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11774014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11317120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1086022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10403331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9946435" y="358845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9723323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10180218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1063711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1094007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11550902" y="381157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12007807" y="3811572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11774014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11317120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1086022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10403331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9946435" y="403468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9723323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10180218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1063711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11094007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11550902" y="425779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12007807" y="4257798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11774014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11317120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1086022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10403331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9946435" y="448091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9723323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10180218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063711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1094007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1550902" y="470402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12007807" y="4704024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17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11774014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11317120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1086022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10403331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9946435" y="4927137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9723323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10180218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1063711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11094007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11550902" y="5150250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12007807" y="5150250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11774014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11317120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1086022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10403331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9946435" y="5373379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9723323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10180218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1063711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11094007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1550902" y="559656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2007807" y="5596565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444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11774014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1317120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1086022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10403331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9946435" y="5819678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9723323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10180218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1063711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11094007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11550902" y="6042791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12007807" y="6042791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11774014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11317120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086022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10403331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9946435" y="6265904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9723323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0180218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063711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1094007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1550902" y="6489032"/>
              <a:ext cx="83200" cy="101210"/>
            </a:xfrm>
            <a:custGeom>
              <a:avLst/>
              <a:gdLst/>
              <a:ahLst/>
              <a:cxnLst/>
              <a:rect l="l" t="t" r="r" b="b"/>
              <a:pathLst>
                <a:path w="184213" h="160591" extrusionOk="0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2007806" y="6489032"/>
              <a:ext cx="83242" cy="101210"/>
            </a:xfrm>
            <a:custGeom>
              <a:avLst/>
              <a:gdLst/>
              <a:ahLst/>
              <a:cxnLst/>
              <a:rect l="l" t="t" r="r" b="b"/>
              <a:pathLst>
                <a:path w="184308" h="160591" extrusionOk="0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w="5715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1774014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1317120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1086022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10403331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9946435" y="6712225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635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9723323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10180218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1063711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11094007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11550902" y="2919119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12007807" y="2919119"/>
              <a:ext cx="83240" cy="101150"/>
            </a:xfrm>
            <a:custGeom>
              <a:avLst/>
              <a:gdLst/>
              <a:ahLst/>
              <a:cxnLst/>
              <a:rect l="l" t="t" r="r" b="b"/>
              <a:pathLst>
                <a:path w="184308" h="160496" extrusionOk="0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w="11425" cap="rnd" cmpd="sng">
              <a:solidFill>
                <a:schemeClr val="accent1">
                  <a:alpha val="89019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11774014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11317120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1086022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10403331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9946435" y="3142232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11774014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11317120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1086022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10403331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9946435" y="2696006"/>
              <a:ext cx="83200" cy="101150"/>
            </a:xfrm>
            <a:custGeom>
              <a:avLst/>
              <a:gdLst/>
              <a:ahLst/>
              <a:cxnLst/>
              <a:rect l="l" t="t" r="r" b="b"/>
              <a:pathLst>
                <a:path w="184213" h="160496" extrusionOk="0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w="10775" cap="rnd" cmpd="sng">
              <a:solidFill>
                <a:schemeClr val="accent1">
                  <a:alpha val="8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47" name="Google Shape;647;p35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8" name="Google Shape;648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port Standard Page">
  <p:cSld name="1_Report Standard Page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6"/>
          <p:cNvSpPr/>
          <p:nvPr/>
        </p:nvSpPr>
        <p:spPr>
          <a:xfrm rot="10800000" flipH="1">
            <a:off x="0" y="-255985"/>
            <a:ext cx="9144000" cy="121444"/>
          </a:xfrm>
          <a:custGeom>
            <a:avLst/>
            <a:gdLst/>
            <a:ahLst/>
            <a:cxnLst/>
            <a:rect l="l" t="t" r="r" b="b"/>
            <a:pathLst>
              <a:path w="8961755" h="120000" extrusionOk="0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1" name="Google Shape;651;p36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_">
  <p:cSld name="1_1_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 txBox="1">
            <a:spLocks noGrp="1"/>
          </p:cNvSpPr>
          <p:nvPr>
            <p:ph type="body" idx="1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ftr" idx="11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>
  <p:cSld name="2_Full Image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8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" name="Google Shape;9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9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Google Shape;11;p29" descr="A picture containing symbol, font, logo, graphics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"/>
          <p:cNvSpPr txBox="1">
            <a:spLocks noGrp="1"/>
          </p:cNvSpPr>
          <p:nvPr>
            <p:ph type="subTitle" idx="1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" sz="36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sz="36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1"/>
          <p:cNvSpPr txBox="1">
            <a:spLocks noGrp="1"/>
          </p:cNvSpPr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0"/>
          <p:cNvSpPr txBox="1"/>
          <p:nvPr/>
        </p:nvSpPr>
        <p:spPr>
          <a:xfrm>
            <a:off x="202725" y="-150175"/>
            <a:ext cx="30000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storage section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3" name="Google Shape;140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100" y="713236"/>
            <a:ext cx="6747625" cy="289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9" name="Google Shape;1409;p11"/>
          <p:cNvSpPr txBox="1"/>
          <p:nvPr/>
        </p:nvSpPr>
        <p:spPr>
          <a:xfrm>
            <a:off x="355100" y="343400"/>
            <a:ext cx="48480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bin for your work center (Master data)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0" name="Google Shape;14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00" y="916175"/>
            <a:ext cx="7258225" cy="29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37febebef0_1_2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6" name="Google Shape;1416;g237febebef0_1_2"/>
          <p:cNvSpPr txBox="1"/>
          <p:nvPr/>
        </p:nvSpPr>
        <p:spPr>
          <a:xfrm>
            <a:off x="484800" y="670550"/>
            <a:ext cx="7819500" cy="28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 center in a Warehouse is assigned to a storage type and a physical unit to perform packing, deconsolidation or weighing activities. Storage type assigned to a work center has a role of the work center, pick point or pick point and identification. You can also configure more than one work center in a storage type.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 Center can be used for the following processes −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28625" marR="0" lvl="0" indent="-311150" algn="l" rtl="0">
              <a:lnSpc>
                <a:spcPct val="107916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28625" marR="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Deconsolidation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28625" marR="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28625" marR="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g237febebef0_1_2"/>
          <p:cNvSpPr txBox="1"/>
          <p:nvPr/>
        </p:nvSpPr>
        <p:spPr>
          <a:xfrm>
            <a:off x="445225" y="215525"/>
            <a:ext cx="432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work center</a:t>
            </a:r>
            <a:endParaRPr sz="20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250" y="833150"/>
            <a:ext cx="7040475" cy="32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2"/>
          <p:cNvSpPr txBox="1"/>
          <p:nvPr/>
        </p:nvSpPr>
        <p:spPr>
          <a:xfrm>
            <a:off x="445250" y="360400"/>
            <a:ext cx="519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EWM &gt; Master data &gt; Work Center &gt; Define Work Center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3"/>
          <p:cNvSpPr txBox="1"/>
          <p:nvPr/>
        </p:nvSpPr>
        <p:spPr>
          <a:xfrm>
            <a:off x="157650" y="0"/>
            <a:ext cx="849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Assign your storage bin to your work center - /SCWM/TWORKST (Master data)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3"/>
          <p:cNvSpPr txBox="1"/>
          <p:nvPr/>
        </p:nvSpPr>
        <p:spPr>
          <a:xfrm>
            <a:off x="-135175" y="4715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0" name="Google Shape;143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500" y="877925"/>
            <a:ext cx="7325801" cy="30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6"/>
          <p:cNvSpPr txBox="1"/>
          <p:nvPr/>
        </p:nvSpPr>
        <p:spPr>
          <a:xfrm>
            <a:off x="277825" y="307850"/>
            <a:ext cx="453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 Scenario –</a:t>
            </a:r>
            <a:endParaRPr sz="21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16"/>
          <p:cNvSpPr txBox="1"/>
          <p:nvPr/>
        </p:nvSpPr>
        <p:spPr>
          <a:xfrm>
            <a:off x="277825" y="708050"/>
            <a:ext cx="701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Create a Warehouse task for moving stock to PACK St type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75" y="1222825"/>
            <a:ext cx="6499875" cy="2999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37febebef0_1_20"/>
          <p:cNvSpPr txBox="1"/>
          <p:nvPr/>
        </p:nvSpPr>
        <p:spPr>
          <a:xfrm>
            <a:off x="262800" y="475275"/>
            <a:ext cx="701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Go to tcode /scwm/pack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3" name="Google Shape;1443;g237febebef0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150" y="975325"/>
            <a:ext cx="6717625" cy="30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37febebef0_1_28"/>
          <p:cNvSpPr txBox="1"/>
          <p:nvPr/>
        </p:nvSpPr>
        <p:spPr>
          <a:xfrm>
            <a:off x="315350" y="392675"/>
            <a:ext cx="701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Create HUs for Repacking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9" name="Google Shape;1449;g237febebef0_1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700" y="855200"/>
            <a:ext cx="6717625" cy="30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37febebef0_1_33"/>
          <p:cNvSpPr txBox="1"/>
          <p:nvPr/>
        </p:nvSpPr>
        <p:spPr>
          <a:xfrm>
            <a:off x="277825" y="385175"/>
            <a:ext cx="701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Repack the Product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g237febebef0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25" y="907725"/>
            <a:ext cx="3849275" cy="26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g237febebef0_1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6800" y="937775"/>
            <a:ext cx="3797200" cy="26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2" name="Google Shape;1462;p18"/>
          <p:cNvSpPr txBox="1"/>
          <p:nvPr/>
        </p:nvSpPr>
        <p:spPr>
          <a:xfrm>
            <a:off x="280050" y="387800"/>
            <a:ext cx="7551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 Click on HU Number (System will show details in following tabs which has been configured in Work center layout)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3" name="Google Shape;14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75" y="971713"/>
            <a:ext cx="7288275" cy="32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9" name="Google Shape;1309;p2" descr="A person sitting i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50" t="1176" r="8718" b="15934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"/>
          <p:cNvSpPr txBox="1">
            <a:spLocks noGrp="1"/>
          </p:cNvSpPr>
          <p:nvPr>
            <p:ph type="sldNum" idx="12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11" name="Google Shape;1311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37febebef0_1_44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9" name="Google Shape;1469;g237febebef0_1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50" y="512825"/>
            <a:ext cx="7085150" cy="34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37febebef0_1_52"/>
          <p:cNvSpPr txBox="1"/>
          <p:nvPr/>
        </p:nvSpPr>
        <p:spPr>
          <a:xfrm>
            <a:off x="277825" y="307850"/>
            <a:ext cx="765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Move this stock from St type PACK to destination storage type-bin</a:t>
            </a:r>
            <a:endParaRPr sz="21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5" name="Google Shape;1475;g237febebef0_1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75" y="801800"/>
            <a:ext cx="7168126" cy="34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g237febebef0_1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75" y="475275"/>
            <a:ext cx="7017951" cy="31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6" name="Google Shape;1486;p22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7" name="Google Shape;1487;p22" descr="Photo double exposure image of business and fin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22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3921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22"/>
          <p:cNvSpPr/>
          <p:nvPr/>
        </p:nvSpPr>
        <p:spPr>
          <a:xfrm>
            <a:off x="2109623" y="800360"/>
            <a:ext cx="47445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buSzPts val="4100"/>
            </a:pPr>
            <a:r>
              <a:rPr lang="en" sz="4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</a:t>
            </a:r>
            <a:r>
              <a:rPr lang="en" sz="4100" b="1" dirty="0">
                <a:solidFill>
                  <a:srgbClr val="FFFFFF"/>
                </a:solidFill>
              </a:rPr>
              <a:t> 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0" name="Google Shape;1490;p22" descr="A picture containing symbol, font, logo,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p23" descr="Free Vector | Flat people with question marks background"/>
          <p:cNvPicPr preferRelativeResize="0"/>
          <p:nvPr/>
        </p:nvPicPr>
        <p:blipFill rotWithShape="1">
          <a:blip r:embed="rId3">
            <a:alphaModFix/>
          </a:blip>
          <a:srcRect t="2" b="22246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23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Google Shape;1502;p24" descr="Ahpra on Twitter: &quot;Time is running out to share your thoughts 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24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5"/>
          <p:cNvSpPr/>
          <p:nvPr/>
        </p:nvSpPr>
        <p:spPr>
          <a:xfrm>
            <a:off x="1069791" y="574746"/>
            <a:ext cx="7199990" cy="4925529"/>
          </a:xfrm>
          <a:custGeom>
            <a:avLst/>
            <a:gdLst/>
            <a:ahLst/>
            <a:cxnLst/>
            <a:rect l="l" t="t" r="r" b="b"/>
            <a:pathLst>
              <a:path w="3690" h="2524" extrusionOk="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11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9" name="Google Shape;1509;p25"/>
          <p:cNvSpPr/>
          <p:nvPr/>
        </p:nvSpPr>
        <p:spPr>
          <a:xfrm>
            <a:off x="640247" y="-7144"/>
            <a:ext cx="2190886" cy="5155649"/>
          </a:xfrm>
          <a:custGeom>
            <a:avLst/>
            <a:gdLst/>
            <a:ahLst/>
            <a:cxnLst/>
            <a:rect l="l" t="t" r="r" b="b"/>
            <a:pathLst>
              <a:path w="1123" h="2642" extrusionOk="0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5882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0" name="Google Shape;1510;p25"/>
          <p:cNvSpPr/>
          <p:nvPr/>
        </p:nvSpPr>
        <p:spPr>
          <a:xfrm>
            <a:off x="3429820" y="134156"/>
            <a:ext cx="5223138" cy="2144466"/>
          </a:xfrm>
          <a:custGeom>
            <a:avLst/>
            <a:gdLst/>
            <a:ahLst/>
            <a:cxnLst/>
            <a:rect l="l" t="t" r="r" b="b"/>
            <a:pathLst>
              <a:path w="2721" h="811" extrusionOk="0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039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1" name="Google Shape;1511;p25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12" name="Google Shape;1512;p25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513" name="Google Shape;1513;p25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5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lang="en" sz="10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6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0" name="Google Shape;1520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2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2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2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7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9" name="Google Shape;1529;p27" descr="A picture containing symbol, font, logo, graphics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744" b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530" name="Google Shape;153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27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6862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27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sz="9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27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4" name="Google Shape;1534;p27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5" name="Google Shape;1535;p27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6" name="Google Shape;153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27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2100" b="1" i="0" u="none" strike="noStrike" cap="non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9" name="Google Shape;1539;p27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40" name="Google Shape;154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1" name="Google Shape;1541;p27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542" name="Google Shape;1542;p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2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4" name="Google Shape;1544;p27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27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27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7" name="Google Shape;1547;p27" descr="A picture containing symbol, font, logo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8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3" name="Google Shape;1553;p28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4" name="Google Shape;1554;p28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5" name="Google Shape;1555;p28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2380280c0af_0_0"/>
          <p:cNvSpPr txBox="1"/>
          <p:nvPr/>
        </p:nvSpPr>
        <p:spPr>
          <a:xfrm>
            <a:off x="382950" y="105125"/>
            <a:ext cx="5811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000" dirty="0">
                <a:solidFill>
                  <a:schemeClr val="lt1"/>
                </a:solidFill>
                <a:latin typeface="Cambria"/>
                <a:ea typeface="Calibri"/>
                <a:cs typeface="Calibri"/>
              </a:rPr>
              <a:t>Internal Processes &amp; Work center</a:t>
            </a:r>
            <a:endParaRPr lang="en-US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1345" name="Google Shape;1345;g2380280c0af_0_0"/>
          <p:cNvSpPr txBox="1"/>
          <p:nvPr/>
        </p:nvSpPr>
        <p:spPr>
          <a:xfrm>
            <a:off x="323489" y="664673"/>
            <a:ext cx="8056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/>
              </a:rPr>
              <a:t>Internal Processes - Product WT, HU WT for </a:t>
            </a:r>
            <a:r>
              <a:rPr lang="en-US" sz="1600" b="1" err="1">
                <a:solidFill>
                  <a:schemeClr val="bg1"/>
                </a:solidFill>
                <a:latin typeface="Calibri"/>
              </a:rPr>
              <a:t>Adhoc</a:t>
            </a:r>
            <a:r>
              <a:rPr lang="en-US" sz="1600" b="1" dirty="0">
                <a:solidFill>
                  <a:schemeClr val="bg1"/>
                </a:solidFill>
                <a:latin typeface="Calibri"/>
              </a:rPr>
              <a:t> movements, Posting changes </a:t>
            </a:r>
          </a:p>
          <a:p>
            <a:pPr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/>
              </a:rPr>
              <a:t>Work Center configurations</a:t>
            </a:r>
          </a:p>
          <a:p>
            <a:pPr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/>
              </a:rPr>
              <a:t>WT creation using Warehouse monitor</a:t>
            </a:r>
            <a:endParaRPr lang="en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"/>
          <p:cNvSpPr txBox="1">
            <a:spLocks noGrp="1"/>
          </p:cNvSpPr>
          <p:nvPr>
            <p:ph type="title" idx="4294967295"/>
          </p:nvPr>
        </p:nvSpPr>
        <p:spPr>
          <a:xfrm>
            <a:off x="299850" y="388450"/>
            <a:ext cx="75162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Ewm Internal Transfers And Work Center</a:t>
            </a: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endParaRPr sz="2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2" name="Google Shape;1352;p4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53" name="Google Shape;1353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4" name="Google Shape;1354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55" name="Google Shape;1355;p4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4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4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8" name="Google Shape;1358;p4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9" name="Google Shape;1359;p4"/>
          <p:cNvSpPr txBox="1"/>
          <p:nvPr/>
        </p:nvSpPr>
        <p:spPr>
          <a:xfrm>
            <a:off x="230025" y="629250"/>
            <a:ext cx="88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Hoc Movement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4"/>
          <p:cNvSpPr txBox="1"/>
          <p:nvPr/>
        </p:nvSpPr>
        <p:spPr>
          <a:xfrm>
            <a:off x="230025" y="864538"/>
            <a:ext cx="8341800" cy="3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3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sng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endParaRPr sz="1500" b="1" i="0" u="sng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hoc movements are unplanned goods movements that you create manually within a warehouse. This means that the decision to make an ad hoc movement is not controlled by the system. Instead, it is triggered manually. Ad hoc movements do not have a preceding document. An ad hoc movement may be necessary for the following reasons: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▪"/>
            </a:pPr>
            <a:r>
              <a:rPr lang="en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wrong product is located in the storage bin.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▪"/>
            </a:pPr>
            <a:r>
              <a:rPr lang="en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to take the product to another storage bin due to damage, for example for a quality inspection.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▪"/>
            </a:pPr>
            <a:r>
              <a:rPr lang="en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want to take a product to the appropriate storage bin for scrapping.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▪"/>
            </a:pPr>
            <a:r>
              <a:rPr lang="en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to empty an aisle or storage bin for safety reasons.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▪"/>
            </a:pPr>
            <a:r>
              <a:rPr lang="en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want to perform unplanned rearrangement movements.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▪"/>
            </a:pPr>
            <a:r>
              <a:rPr lang="en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to clear away stock lying around in the warehouse.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37fbc4a02f_1_5"/>
          <p:cNvSpPr txBox="1"/>
          <p:nvPr/>
        </p:nvSpPr>
        <p:spPr>
          <a:xfrm>
            <a:off x="255300" y="2402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Internal Stock Transfer – </a:t>
            </a:r>
            <a:endParaRPr sz="19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g237fbc4a02f_1_5"/>
          <p:cNvSpPr txBox="1"/>
          <p:nvPr/>
        </p:nvSpPr>
        <p:spPr>
          <a:xfrm>
            <a:off x="330375" y="621175"/>
            <a:ext cx="7801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Warehouse task for Product: /SCWM/ADPROD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Warehouse task for HU : /SCWM/ADHU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Posting Change - /SCWM/POST (Warehouse Process type – 4010)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g237fbc4a02f_1_5"/>
          <p:cNvSpPr txBox="1"/>
          <p:nvPr/>
        </p:nvSpPr>
        <p:spPr>
          <a:xfrm>
            <a:off x="255300" y="1074050"/>
            <a:ext cx="76713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Warehouse Process type 9999 (for Internal transfer)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g237fbc4a02f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50" y="1948775"/>
            <a:ext cx="7055524" cy="24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"/>
          <p:cNvSpPr txBox="1"/>
          <p:nvPr/>
        </p:nvSpPr>
        <p:spPr>
          <a:xfrm>
            <a:off x="430392" y="886802"/>
            <a:ext cx="484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5" name="Google Shape;1375;p7"/>
          <p:cNvSpPr txBox="1"/>
          <p:nvPr/>
        </p:nvSpPr>
        <p:spPr>
          <a:xfrm>
            <a:off x="265192" y="408378"/>
            <a:ext cx="4671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7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Work Center Configurations</a:t>
            </a:r>
            <a:endParaRPr sz="24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7"/>
          <p:cNvSpPr txBox="1"/>
          <p:nvPr/>
        </p:nvSpPr>
        <p:spPr>
          <a:xfrm>
            <a:off x="0" y="748875"/>
            <a:ext cx="68925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o"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work center layout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o"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storage type for work center (storage role = e) 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o"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storage section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o"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Create bin for your work center (master data)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o"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work center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Calibri"/>
              <a:buChar char="o"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Assign your storage bin to your work center - /scwm/tworkst (master data)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7"/>
          <p:cNvSpPr txBox="1"/>
          <p:nvPr/>
        </p:nvSpPr>
        <p:spPr>
          <a:xfrm>
            <a:off x="438150" y="3036375"/>
            <a:ext cx="43251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Transaction code: /SCWM/PACK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37fbc4a02f_1_26"/>
          <p:cNvSpPr txBox="1"/>
          <p:nvPr/>
        </p:nvSpPr>
        <p:spPr>
          <a:xfrm>
            <a:off x="187675" y="746450"/>
            <a:ext cx="81441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EWM &gt; Master data &gt; Work Center &gt; Specify Work Center Layout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the various layouts in order to adapt the interface to the required work processes for a work center. Specify which functions are available, and which tab pages should be displayed.</a:t>
            </a:r>
            <a:endParaRPr sz="11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- In the work center, the tab page for displaying open warehouse tasks is not required. You can use a layout to hide this tab page.</a:t>
            </a: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3" name="Google Shape;1383;g237fbc4a02f_1_26"/>
          <p:cNvSpPr txBox="1"/>
          <p:nvPr/>
        </p:nvSpPr>
        <p:spPr>
          <a:xfrm>
            <a:off x="187675" y="271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Work Center Layout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4" name="Google Shape;1384;g237fbc4a02f_1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550" y="2073425"/>
            <a:ext cx="7731301" cy="19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8"/>
          <p:cNvSpPr txBox="1"/>
          <p:nvPr/>
        </p:nvSpPr>
        <p:spPr>
          <a:xfrm>
            <a:off x="430392" y="886802"/>
            <a:ext cx="484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0" name="Google Shape;1390;p8"/>
          <p:cNvSpPr txBox="1"/>
          <p:nvPr/>
        </p:nvSpPr>
        <p:spPr>
          <a:xfrm>
            <a:off x="430400" y="2435075"/>
            <a:ext cx="719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1" name="Google Shape;139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875" y="730550"/>
            <a:ext cx="72699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9"/>
          <p:cNvSpPr txBox="1"/>
          <p:nvPr/>
        </p:nvSpPr>
        <p:spPr>
          <a:xfrm>
            <a:off x="352400" y="307875"/>
            <a:ext cx="79593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storage type for work center (Storage role = E)</a:t>
            </a:r>
            <a:endParaRPr sz="1800" b="1" i="0" u="none" strike="noStrike" cap="none">
              <a:solidFill>
                <a:srgbClr val="0070C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70C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7" name="Google Shape;139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225" y="900125"/>
            <a:ext cx="714562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SAP EWM  EXTENDED WAREHOUSE MANAGEMENT TRAINING</vt:lpstr>
      <vt:lpstr>PowerPoint Presentation</vt:lpstr>
      <vt:lpstr>PowerPoint Presentation</vt:lpstr>
      <vt:lpstr>Ewm Internal Transfers And Work Center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EWM  EXTENDED WAREHOUSE MANAGEMENT TRAINING</dc:title>
  <cp:revision>9</cp:revision>
  <dcterms:modified xsi:type="dcterms:W3CDTF">2023-08-06T16:05:17Z</dcterms:modified>
</cp:coreProperties>
</file>